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37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</p:sldIdLst>
  <p:sldSz cx="12192000" cy="6858000"/>
  <p:notesSz cx="7010400" cy="929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move the slide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2000" spc="-1" strike="noStrike">
                <a:latin typeface="Arial"/>
              </a:rPr>
              <a:t>Click to edit the notes format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1400" spc="-1" strike="noStrike">
                <a:latin typeface="Times New Roman"/>
              </a:rPr>
              <a:t>&lt;header&gt;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dt" idx="2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ftr" idx="2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&lt;footer&gt;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 type="sldNum" idx="2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EC22703D-4948-41E7-93AC-A1CB74DAA896}" type="slidenum">
              <a:rPr b="0" lang="en-CA" sz="1400" spc="-1" strike="noStrike"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sldNum" idx="24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9AD8E56-B959-4C18-B35C-137125E9AA6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Now is the time to engage in an interactive Q&amp;A session where you can ask questions, share insights, and clarify any doubts about the topics we have covered so far.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This open discussion is designed to ensure that every participant has the opportunity to voice their thoughts and learn from the collective experience of the group.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Your questions and comments are valuable as they help us identify areas that may need further explanation and enable us to tailor future sessions to your needs.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We encourage you to speak up and contribute to the dialogue, as this interaction is one of the key components of our interactive learning approach.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As the session progresses, take note of any questions or ideas that you would like to revisit, and feel free to share your perspectives with the class.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sldNum" idx="25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2E04A00-2AFC-4492-91F3-D48FCD9B117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997507-CCCF-4E93-A1C3-2B3EB8AD51D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D04788-173E-4F58-B5B5-64477C9BBA2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2BAB16-9B06-4767-8184-63A0A959AC0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4E1CBF-264D-42C5-9FD9-CE72031369B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04B9CD-225E-4887-BB95-A186835DCF2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7E69914-9728-4567-93C8-080419007A8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88E684-1313-4BF4-91B2-8714207C94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68CBD1-49E8-4E0B-9B3F-39C9B1D1AFE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58A4295-5789-4452-B0D1-F8F15B5F766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2DF4A9A-0469-4E97-8C4B-7C9393877A8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E2D3609-C28F-4840-87E1-6741F1A228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BB34DE-A8A2-40C2-B69F-C8B39253062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02222B7-A900-438E-A300-3551B7BB3CE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94563FF-DE18-4438-8BA0-925632CAE30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90A9985-C138-49BA-9745-0BC340026E1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63C9CDB-7D07-4FC7-AD1F-EF15545A349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E441FE5-F490-42CB-8D28-F8172C564AC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5634265-9D0A-448F-AC32-EFFFC62DF26D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415AF57-88A2-43C7-B3F1-3C15AD17DCF6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2A6ECEF-EA30-4023-832D-5B4C1E902B50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20C6832-57C3-4D36-8D8C-FE3742C9D09B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96BFC29-F223-4A3E-A682-8B3679D0BA08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FCA807-D31D-40A2-8F8E-11D21D637F1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F9AE062-D6D7-479B-A208-5D7D751C7BE7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117B4D8-5A23-4A49-A6BA-2FE812850DD0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0FC2F56-DD1C-4874-B7C7-CB863A2CB13B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84DBC96-6E3E-4A56-BD0A-04EA853FBB5D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D4AF3CC-7830-4F77-88D8-E0B6E7936541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4AC92B9-3161-4F89-8A9D-E8C2D47FBA53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D052E57-7D5D-4D67-A32A-9158A0D380EE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40049F9-1E71-4916-A0AE-BAB135C800C9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0F0692E0-2663-456F-B867-E7F0A11E2032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43145A2-CAB2-483C-9102-8220BD7A1302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430325-E7DD-4E63-A14A-C246951EA28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D122CAD-9B25-4D12-8A94-6922E45568E8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BE1D22E-E983-48DD-BD4D-06BC299A5328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0A1AE18-90EA-4CBB-811A-5F65CB419CAF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61F4EB6-5BF7-43B3-8034-573685F85894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08C784A0-16B7-4C31-95B2-4071A2290A36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30AE9509-19B5-4124-B365-A791FA39756C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9DDEB60-EB1C-4C3F-A78A-7A92AFD1D474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EF97558-1529-48FC-B811-6ECEC6686898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4820858-C782-4425-BF5E-9A6AAB1674D4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18F7701-32E0-4D90-9229-AE67C995609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5BE4AC-500A-47FF-B047-68893320D77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65747A4-AAF2-426D-8448-EA0BD4E2F0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C196A4F-C94A-4B8F-9A59-B8F8D6254E8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445E569-FD31-4AE2-810C-B4EAC8E36A0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A3DE50F-0A5F-446D-922C-018E3EC186B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7FE1630-58E1-49B2-94D6-FAD25EE341A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B3C9F2A-7E72-4CB1-A335-25216C6BCCA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8DD41C1-8CB8-4881-A120-16289C6100E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E91EABF-D2D3-4246-999D-6946FEB6A8F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9A9BFF4-FB56-47DD-9A62-50953FC9BB5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67B430C-4FD0-4EF5-82DA-2490F6E97BE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0F726D-1148-4C11-A3E1-09BCB85D2BA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1ECE823-C2D6-416A-848F-996519E976A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41F660E-1E5B-4ECE-8EFE-70FE6C07562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9DD0C9F-F095-49D4-80F0-CE3B50F9590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ADF6065-CB07-4209-A524-13D7CA0FC39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6625CDE-E3C6-4D0C-A452-FA2B0A2AE6D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4B53A4A-993D-460D-A016-1E6BA15D0A4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4ADCFF0-7DF7-4E8E-AC63-3A3BE41FF53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1667F39-C9B5-4988-9E99-A1373C0FCA7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0B76D2B-ABC6-4814-93F8-C6C1D64019F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5E59E25-C01F-4C69-A597-83CEB48442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44355F-8D32-4D76-8597-25D935B3D58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D57A896-0C9A-4F80-9143-BF90E77AF3D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556F701-1189-487F-AC2D-3C5A6900E5D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C3060F1-F9EB-4469-9BB5-CB3CC523BED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07F42E46-1A20-4305-874E-F8E568C9295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E678AF84-D895-43C2-BFB4-393629BC259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ED5A4C0-ACB4-4D91-84BD-033901FEDA6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BEE58A35-56BD-4501-BA09-5E8DDB653A2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2AE20C4A-6411-4EF0-8F4A-5ACB9E35A1C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1158F2D4-DA14-4C22-AC1F-8523A80919C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5090751D-B6BD-4FCB-8C8E-B197833036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4A59E5-5C73-45B5-B73E-D1DCC29C1AB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EF39F510-58D2-48C5-94DB-683451A933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826A8D9B-8105-4AF5-8693-AA602F24081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158AB412-2CBD-4A1C-9675-EA450B0592A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568E197E-2479-42C1-A467-8E767D53C6D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A4B4F55F-1C41-4535-932F-E2C88BAA9FB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C8C44B-EB68-4E4D-B53D-6584E18C02B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143C9EE2-BDDF-41C7-9035-7E2AB9231FAC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ED43E1D3-59CA-4F2F-B267-E27884C29961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92" name="Straight Connector 8"/>
          <p:cNvCxnSpPr/>
          <p:nvPr/>
        </p:nvCxnSpPr>
        <p:spPr>
          <a:xfrm>
            <a:off x="6663240" y="154116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3" name="PlaceHolder 1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ldNum" idx="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E00C64C6-3F63-415C-96E9-76BA05453FFA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ftr" idx="9"/>
          </p:nvPr>
        </p:nvSpPr>
        <p:spPr>
          <a:xfrm>
            <a:off x="44280" y="657432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a6a6a6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sldNum" idx="1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2ABD6123-CD47-40AE-9924-EBECBA986024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ftr" idx="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00197A39-15C9-4C96-A6CF-A7B2C89F3AA1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dt" idx="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22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ftr" idx="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sldNum" idx="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BC50D3C1-DB1A-493D-ACED-A95E67F42288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dt" idx="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6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Rectangle 7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217440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78672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79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dt" idx="17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 idx="18"/>
          </p:nvPr>
        </p:nvSpPr>
        <p:spPr>
          <a:xfrm>
            <a:off x="6094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 idx="1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975869BD-D530-4ABE-B7F1-574BE784E741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cxnSp>
        <p:nvCxnSpPr>
          <p:cNvPr id="273" name="Straight Connector 8"/>
          <p:cNvCxnSpPr/>
          <p:nvPr/>
        </p:nvCxnSpPr>
        <p:spPr>
          <a:xfrm>
            <a:off x="6663240" y="1656720"/>
            <a:ext cx="360" cy="444420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5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5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5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5" descr=""/>
          <p:cNvPicPr/>
          <p:nvPr/>
        </p:nvPicPr>
        <p:blipFill>
          <a:blip r:embed="rId1"/>
          <a:stretch/>
        </p:blipFill>
        <p:spPr>
          <a:xfrm>
            <a:off x="0" y="1303920"/>
            <a:ext cx="12191040" cy="609480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ftr" idx="23"/>
          </p:nvPr>
        </p:nvSpPr>
        <p:spPr>
          <a:xfrm>
            <a:off x="9588960" y="127440"/>
            <a:ext cx="2602080" cy="33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“</a:t>
            </a: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Develop a passion for learning.”</a:t>
            </a:r>
            <a:endParaRPr b="0" lang="en-CA" sz="1100" spc="-1" strike="noStrike">
              <a:latin typeface="Times New Roman"/>
            </a:endParaRPr>
          </a:p>
        </p:txBody>
      </p:sp>
      <p:sp>
        <p:nvSpPr>
          <p:cNvPr id="318" name="Text Box 2"/>
          <p:cNvSpPr/>
          <p:nvPr/>
        </p:nvSpPr>
        <p:spPr>
          <a:xfrm>
            <a:off x="58680" y="468000"/>
            <a:ext cx="10306080" cy="1225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b="0" lang="en-US" sz="3600" spc="-1" strike="noStrike">
                <a:solidFill>
                  <a:srgbClr val="ff0000"/>
                </a:solidFill>
                <a:latin typeface="Gadugi"/>
                <a:ea typeface="Calibri"/>
              </a:rPr>
              <a:t>RISK AND RESILIENCE BOOTCAMP</a:t>
            </a:r>
            <a:br>
              <a:rPr sz="3600"/>
            </a:br>
            <a:endParaRPr b="0" lang="en-CA" sz="3600" spc="-1" strike="noStrike">
              <a:latin typeface="Arial"/>
            </a:endParaRPr>
          </a:p>
        </p:txBody>
      </p:sp>
      <p:sp>
        <p:nvSpPr>
          <p:cNvPr id="319" name="Oval 1"/>
          <p:cNvSpPr/>
          <p:nvPr/>
        </p:nvSpPr>
        <p:spPr>
          <a:xfrm>
            <a:off x="11068920" y="5891760"/>
            <a:ext cx="619200" cy="61920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2</a:t>
            </a:r>
            <a:endParaRPr b="0" lang="en-CA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Systems Thinking Tools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Causal loop diagram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Visualizes cause-and-effect chains and feedback loops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Useful to show how a process flaw or system delay may loop back and increase risk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Behaviour over time graph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Chart of how a key variable changes over time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 example: backlog size, error rate, system performance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Systems Thinking Tools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Stock and flow diagram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Shows accumulation (stock) and rates (flows) in processes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tasks waiting in queues for processing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Rich pictures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Qualitative depiction of system relationships, useful early in workshops to surface how people perceive the system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Systems archetypes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Generic patterns like “Shifting the Burden”, “Fixes that Fail”, “Drifting Goals”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These help recognize recurring risk patterns in people-process-system interaction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Sort of like design patterns for identifying problematic systems architectures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Causal loop diagram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2164680" y="1053360"/>
            <a:ext cx="7377480" cy="50425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Behaviour Over Time Graph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1028880" y="1379880"/>
            <a:ext cx="8096040" cy="45622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Stock and flow diagram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1"/>
          <a:stretch/>
        </p:blipFill>
        <p:spPr>
          <a:xfrm>
            <a:off x="2208600" y="1369440"/>
            <a:ext cx="7097760" cy="4784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Rich picture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46" name="" descr=""/>
          <p:cNvPicPr/>
          <p:nvPr/>
        </p:nvPicPr>
        <p:blipFill>
          <a:blip r:embed="rId1"/>
          <a:stretch/>
        </p:blipFill>
        <p:spPr>
          <a:xfrm>
            <a:off x="1990080" y="1118520"/>
            <a:ext cx="7455960" cy="51224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Feedback loops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1857600" y="1402560"/>
            <a:ext cx="7714800" cy="36954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Linear vs non-linear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1"/>
          <a:stretch/>
        </p:blipFill>
        <p:spPr>
          <a:xfrm>
            <a:off x="856440" y="1142640"/>
            <a:ext cx="9647280" cy="5064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Tipping points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 tipping point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critical threshold at which a small change in one part of a system causes a sudden and often irreversible shift in the system’s overall state or behaviour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In complex systems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Feedback loops, inter-dependencies, and accumulated pressures can make a system appear stable right up until it reaches a tipping point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Beyond that threshold, the system rapidly reorganizes itself into a new pattern, often with disruptive consequences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Often seen in  ecosystems, economies, and IT infrastructures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Basically a tipping point is where “more of the same” suddenly becomes “no longer the same”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Tipping points - Key Characteristics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Non-linearity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Cause and effect are not proportional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Incremental stress builds quietly, but the response suddenly accelerates once the threshold is crossed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Feedback-driven change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Reinforcing feedback loops amplify disturbances once they start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example,  error impacts workload performance that produces more error resulting in a loss of control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Irreversibility or hysteresis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Returning conditions to their pre-tipping-point state doesn’t always restore the system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New equilibria may form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being locked into a crash recovery loop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Tipping points - Key Characteristics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Sensitivity to small triggers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Minor perturbations like a delayed patch, missed communication can tip a system already under hidden stress into collapse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Early-warning signals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Systems nearing tipping points often show growing volatility, slower recovery from small disturbances, or accumulating backlogs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Each warning signal on its own may not be enough to trigger a control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But when these signals together may be symptomatic of an emerging system instability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Tipping points - Examples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Infrastructure overload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system’s performance declines gradually as load increases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But beyond a tipping point, latency spikes, processes hang, and cascading service outages occur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Operational fatigue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Staff under constant high workload start making small mistakes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Error rates build until quality collapses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human-process tipping point.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Security risk escalation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Patch delays accumulate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Dependency vulnerabilities multiply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One exploit triggers a chain reaction that brings systems offline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Cultural or governance shifts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Persistent blame culture leads to suppressed reporting until a major incident forces a governance overhaul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Tipping points - Relevance to Risk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Monitoring leading indicators is as important as tracking lagging events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Traditional analysis assumes proportional change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Systems thinking reveals that risk often behaves non-linearly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Understanding tipping behaviour helps detect when an environment is approaching instability before catastrophic change occurs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Early detection allows for preventive resilience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Adjusting load, redistributing responsibilities, or introducing dampening feedbacks before the threshold is crossed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Mitigation and Detection Strategies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Identify critical thresholds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 metrics (e.g., latency, backlog size, error rates, turnover) to define points where performance sharply degrades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Monitor leading indicators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Look for signals such as increasing variability, repeated near-misses, or slower recovery from small disruptions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Build buffers and redundancy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Introduce spare capacity or modular design so that stress is absorbed gradually rather than accumulating.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Strengthen feedback controls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Implement mechanisms that balance reinforcing loops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automatic throttling, escalation alerts, adaptive load balancing.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Encourage transparent reporting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culture that surfaces weak signals early prevents invisible accumulation of risk pressure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Mitigation and Detection Strategies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Tipping points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Are the dynamic consequence of feedback loops, delays, and interdependencies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When mapping causal loops, a tipping point is often where a reinforcing feedback loop overwhelms balancing controls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By identifying and modelling these loops, risk teams can anticipate thresholds and design interventions that restore balance before irreversible change occurs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The formal study of tipping points is in the mathematical domain called chaos theory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Studies that some systems shift into to configurations at tipping points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configurations are called attractors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An IT system can go from stable to a number of unstable states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effort required to revert back to a stable state can be very high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attractors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459360" y="1114560"/>
            <a:ext cx="4762080" cy="2962080"/>
          </a:xfrm>
          <a:prstGeom prst="rect">
            <a:avLst/>
          </a:prstGeom>
          <a:ln w="0">
            <a:noFill/>
          </a:ln>
        </p:spPr>
      </p:pic>
      <p:pic>
        <p:nvPicPr>
          <p:cNvPr id="367" name="" descr=""/>
          <p:cNvPicPr/>
          <p:nvPr/>
        </p:nvPicPr>
        <p:blipFill>
          <a:blip r:embed="rId2"/>
          <a:stretch/>
        </p:blipFill>
        <p:spPr>
          <a:xfrm>
            <a:off x="6365160" y="2833920"/>
            <a:ext cx="4863600" cy="2735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Cascading Failures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 cascading failure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Occurs when a failure or disruption in one component of a system triggers failures in other components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Often in sequence or via feedback loops, resulting in a large-scale systemic disruption.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small error or delay in one process or team can propagate through downstream processes, across systems, or between teams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Effects are amplified by hidden dependencies or lack of redundancy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key system goes offline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Manual workaround puts load onto a team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That team delays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Downstream system receives incorrect input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Compliance control is bypassed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Regulatory breach occurs.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Hidden Dependencies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Dependencies are often not visible in standard process maps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 example, Team A’s output becomes system input for Team B, but the dependency is informal/un-documented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Hidden dependencies increase risk because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They create single points of failure (if Team A fails, Team B can't proceed)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They produce tight coupling (the downstream team or system has no buffer)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They reduce visibility and monitoring (failure upstream may not be flagged until it impacts downstream)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Systems thinking identifies these by asking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Which processes/systems/teams are reliant on another?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What would happen if that upstream function failed or was degraded?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Causal loop diagram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1"/>
          <a:stretch/>
        </p:blipFill>
        <p:spPr>
          <a:xfrm>
            <a:off x="2514600" y="1068480"/>
            <a:ext cx="6547320" cy="5099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Causal loop diagram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Purpose and overview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It helps visualize how different variables in a system interact and influence one another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Often through feedback loops that either reinforce (amplify) or balance (stabilize) change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CLDs shows how causes and effects circulate through a process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This reveals hidden dependencies, feedbacks, and potential tipping points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Instead of showing just a linear “A causes B,” a CLD shows networks of cause-and-effect relationships that evolve over time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Systems thinking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CA" sz="2000" spc="-1" strike="noStrike">
                <a:latin typeface="Nirmala UI Semilight"/>
              </a:rPr>
              <a:t>This module introduces some of the basic ideas of systems thinking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Defining systems thinking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How it applies to risk analysis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Cascading failures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Managing complexity</a:t>
            </a:r>
            <a:endParaRPr b="0" lang="en-CA" sz="1600" spc="-1" strike="noStrike">
              <a:latin typeface="Nirmala UI Semilight"/>
            </a:endParaRPr>
          </a:p>
          <a:p>
            <a:endParaRPr b="0" lang="en-CA" sz="2000" spc="-1" strike="noStrike">
              <a:latin typeface="Nirmala UI Semilight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7170120" y="1751760"/>
            <a:ext cx="4111560" cy="35730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Key Concepts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Variables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Each node in the diagram represents a variable representing something that can increase or decrease over time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System Load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Team Workload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Error Rate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Backlog Size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Control Effectiveness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Each variable is connected by arrows that indicate causal influence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Key Concepts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Causal links (arrows)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Arrows show direction of influence, how one variable affects another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Each arrow has a polarity, marked with a “+” or “–” sign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+ (same direction)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When A increases, B increases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When A decreases, B decreases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Workload (+) → Stress:  means that workload increases stress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– </a:t>
            </a:r>
            <a:r>
              <a:rPr b="0" lang="en-CA" sz="1800" spc="-1" strike="noStrike">
                <a:latin typeface="Nirmala UI Semilight"/>
              </a:rPr>
              <a:t>(opposite direction)</a:t>
            </a:r>
            <a:r>
              <a:rPr b="0" lang="en-CA" sz="1800" spc="-1" strike="noStrike">
                <a:latin typeface="Nirmala UI Semilight"/>
              </a:rPr>
              <a:t>	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When A increases, B decreases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When A decreases, B increases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“Control Effectiveness (–) → Error Rate” means  that better controls reduce errors.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Polarity does not mean good or bad, it just describes the direction of the effect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Key Concepts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Feedback loops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closed chain of causal links where a change in one variable eventually feeds back to influence itself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There are two major types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Reinforcing (positive) feedback loop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Also called an R loop, this creates growth or amplification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Small changes compound over time, leading to exponential growth or runaway effects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More workload → More errors → More rework → More workload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Even if it starts small, the loop reinforces itself and grows until something breaks or stabilizes it or until it reaches a tipping point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Often labelled with R (or sometimes “+”) in the loop symbol.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Or a small circle with the letter R at the loop center or end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Key Concepts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Balancing (negative) feedback loop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Also called a B loop, this creates stability or regulation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Changes are counteracted over time, pushing the system back toward a target, goal, or equilibrium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Rather than compounding, effects dampen the original change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More workload → More prioritization → Fewer tasks accepted → Reduced workload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If a change occurs, the loop works to limit growth or decline, keeping the system within acceptable bounds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Often labelled with B (or sometimes “–”) in the loop symbol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Or a small circle with the letter B at the loop center or end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They often include delays, which can cause oscillation or overshoot if not well managed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Key Concepts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Time delays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Real systems rarely react instantly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To show this, a delay is marked with a small double slash “//” across a causal arrow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“Incident Occurs → // → Management Awareness”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This means it takes time for information or consequences to propagate through the system, a crucial source of instability and surprise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How to Read a CLD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To interpret a causal loop diagram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Start with one variable and follow the arrows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Track the direction (same “+” or opposite “–”) of each causal link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Continue following until you return to the starting variable, that’s a loop.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Count the number of negative (–) signs in the loop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Even number → Reinforcing Loop (R)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Odd number → Balancing Loop (B)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Ask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Does the loop amplify change (R) or dampen it (B)?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Are there delays that could make reactions too slow or too strong?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What risks or tipping points might arise if this loop becomes dominant?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Example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Scenario: incident backlog loop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Workload (+) → Stress (+) → Errors (+) → Rework (+) → Workload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This is a Reinforcing Loop (R1)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More work leads to more errors, which increases rework, which further increases workload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To balance it, you might add a control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Errors (+) → Management Oversight (–) → Errors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Creates a Balancing Loop (B1)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Increased oversight reduces errors, stabilizing the system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If the reinforcing loop grows faster than the balancing loop can react (especially if there’s a delay in oversight)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Then a tipping point may occur where the process collapses under workload stress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840" cy="72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b="0" lang="en-CA" sz="3600" spc="-1" strike="noStrike">
              <a:latin typeface="Arial"/>
            </a:endParaRPr>
          </a:p>
        </p:txBody>
      </p:sp>
      <p:pic>
        <p:nvPicPr>
          <p:cNvPr id="391" name="Content Placeholder 2" descr=""/>
          <p:cNvPicPr/>
          <p:nvPr/>
        </p:nvPicPr>
        <p:blipFill>
          <a:blip r:embed="rId1"/>
          <a:stretch/>
        </p:blipFill>
        <p:spPr>
          <a:xfrm>
            <a:off x="1647360" y="1073160"/>
            <a:ext cx="8083440" cy="5051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Systems Thinking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Systems thinking is a way of seeing and talking about reality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It emphasizes wholes, interrelationships and patterns of change rather than just isolated parts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It is a mindset that focuses on how everything is connected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Coupled with a set of tools/techniques that help make sense of complexity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causal loop diagrams, behaviour-over-time graphs, stock &amp; flow models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Doesn’t just look at one system or one process in isolation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Asks instead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How do the people, the process, and the systems interact?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What feedback loops, dependencies, delays or unintended effects arise when these interplay?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Systems Thinking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Why systems thinking matters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IT systems, business processes, and human actors are deeply intertwined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change in one often shifts behaviour in others, sometimes in unexpected ways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Without systems thinking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There is the risk of designing controls or modifying processes in a silo, missing side-effects in other processes and missing hidden dependencies that might cause cascading failures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Systems thinking helps identify emergent behaviours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Specifically that the whole is greater than the sum of parts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example, when a process runs across multiple teams and systems, the risk is not just each part failing, it's how their interactions can produce cascading or amplifying effects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Systems Thinking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Using systems allows an analyst to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Map feedback loops, both positive and negative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Recognize delays and time lags between action and effect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See non-linearities where a small change can triggers much larger changes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Understand dependencies among people, process and systems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Move the analysis of causes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From “What happened in system X?”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To “Why did the interaction across systems/processes/people cause the failure?”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Systems Triad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people-process-systems triad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People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Roles, communication, culture, decision-making, skill levels, hand-offs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Process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Flow of tasks, decision points, hand-offs, controls, workflows, exceptions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Systems (IT / technical)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Software, hardware, interfaces, data flows, automation, integrations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Systems thinking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Emphasizes how these three overlap and interact.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Example: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process may call for a manual hand-off (people), but if the system interface is slow (systems), it may cause delay (process) which leads to human workaround, raising risk (people) of human error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Applying Systems Thinking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Define the boundary of your system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Identify what “system” you are analyzing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“vendor on-boarding process + IT systems + stakeholders”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Clarify what’s inside, what’s outside, and how it interacts with the environment.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Map the elements and their relationships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 diagrams (causal loop diagrams, stock/flow diagrams, behaviour-over-time) to visualise how people, processes and systems interact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Identify feedback loops and delays: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 example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System slows → manual work increases → backlog grows → errors increase → system redesign becomes urgent”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Applying Systems Thinking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Look for unintended consequences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When you change one part what are impacts elsewhere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 example: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If we automate a manual approval, what happens elsewhere?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Are there other processes that are affected downstream? Does this impact regulatory compliance in other processes?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Analyze the dynamic behaviour over time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Risk is not always at a single moment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Delays, accumulation of backlog, system degradation, human fatigue are all time-based phenomena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Use systems thinking to inform mitigation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Once you see the interplay, you can design interventions that take into account people, process and systems together (not just patch one)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166101</TotalTime>
  <Application>LibreOffice/7.3.4.2$Windows_X86_64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  <dc:description/>
  <dc:language>en-CA</dc:language>
  <cp:lastModifiedBy>Rod Davison</cp:lastModifiedBy>
  <cp:lastPrinted>2025-11-09T13:35:51Z</cp:lastPrinted>
  <dcterms:modified xsi:type="dcterms:W3CDTF">2025-12-18T09:11:46Z</dcterms:modified>
  <cp:revision>9099</cp:revision>
  <dc:subject>Risk/Resiliency Bootcamp</dc:subject>
  <dc:title>2. Systems Thinking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